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9" r:id="rId11"/>
    <p:sldId id="264" r:id="rId12"/>
    <p:sldId id="265" r:id="rId13"/>
    <p:sldId id="267" r:id="rId14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complementary+angles&amp;source=images&amp;cd=&amp;cad=rja&amp;uact=8&amp;docid=L7DonjpwIHbcKM&amp;tbnid=9RYK49qf8W7VBM:&amp;ved=0CAcQjRw&amp;url=http://www.formyschoolstuff.com/school/math/glossary/C.htm&amp;ei=dtMzVKj2DeTesASjw4CwBA&amp;bvm=bv.76943099,d.cWc&amp;psig=AFQjCNGAMEBGxapM_N7pwrVlvk-hVfaypw&amp;ust=141276896312776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complementary+angles&amp;source=images&amp;cd=&amp;cad=rja&amp;uact=8&amp;docid=wzDEnmcNIWVAxM&amp;tbnid=jWdCN1ZVoHw4eM:&amp;ved=&amp;url=http://www.math.com/school/subject3/lessons/S3U1L4DP.html&amp;ei=ftQzVPDTKJeLsQTO2YI4&amp;bvm=bv.76943099,d.cWc&amp;psig=AFQjCNHWS8dDkEse00J1T-6q80B7vNY0-w&amp;ust=141276927885758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supplementary+angles&amp;source=images&amp;cd=&amp;cad=rja&amp;uact=8&amp;docid=8NAjD5MABsFHHM&amp;tbnid=R4aQ9sesk4KCXM:&amp;ved=0CAcQjRw&amp;url=http://www.k12handhelds.com/data/monroe-boces/msmath_geometry/cover.html&amp;ei=odUzVJ7VO9DlsASmpYDYCw&amp;bvm=bv.76943099,d.cWc&amp;psig=AFQjCNGZFlrVmrD9c6JqJLK0rVf8PFJEaQ&amp;ust=141276954481140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Angle Relationship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Shapes and Designs</a:t>
            </a:r>
          </a:p>
          <a:p>
            <a:r>
              <a:rPr lang="en-US" dirty="0" smtClean="0"/>
              <a:t>Problem 3.4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39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Interior angles can be tested with the “Z” test…</a:t>
            </a:r>
            <a:endParaRPr lang="en-US" dirty="0"/>
          </a:p>
        </p:txBody>
      </p:sp>
      <p:pic>
        <p:nvPicPr>
          <p:cNvPr id="2050" name="Picture 2" descr="http://ts1.mm.bing.net/th?&amp;id=HN.607992061747791921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1" y="1763712"/>
            <a:ext cx="3613630" cy="254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s1.mm.bing.net/th?&amp;id=HN.608001240095722259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118" y="4038600"/>
            <a:ext cx="5096173" cy="2666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s1.mm.bing.net/th?&amp;id=HN.607992748939743073&amp;w=307&amp;h=300&amp;c=0&amp;pid=1.9&amp;rs=0&amp;p=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574" y="4568825"/>
            <a:ext cx="4328841" cy="177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40979" y="1763712"/>
            <a:ext cx="3003221" cy="202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26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815" y="1443789"/>
            <a:ext cx="10018713" cy="1752599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n-US" b="1" u="sng" dirty="0"/>
              <a:t>Alternate Exterior Angles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Two </a:t>
            </a:r>
            <a:r>
              <a:rPr lang="en-US" dirty="0"/>
              <a:t>angles that are </a:t>
            </a:r>
            <a:r>
              <a:rPr lang="en-US" dirty="0" smtClean="0"/>
              <a:t>_______________ </a:t>
            </a:r>
            <a:r>
              <a:rPr lang="en-US" dirty="0"/>
              <a:t>parallel lines and are on </a:t>
            </a:r>
            <a:r>
              <a:rPr lang="en-US" dirty="0" smtClean="0"/>
              <a:t>opposite sides </a:t>
            </a:r>
            <a:r>
              <a:rPr lang="en-US" dirty="0"/>
              <a:t>of a </a:t>
            </a:r>
            <a:r>
              <a:rPr lang="en-US" dirty="0" smtClean="0"/>
              <a:t>__________________.  </a:t>
            </a:r>
            <a:r>
              <a:rPr lang="en-US" dirty="0"/>
              <a:t>The measures of </a:t>
            </a:r>
            <a:r>
              <a:rPr lang="en-US" dirty="0" smtClean="0"/>
              <a:t>alternate </a:t>
            </a:r>
            <a:r>
              <a:rPr lang="en-US" dirty="0"/>
              <a:t>exterior angles are always ______________________. 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 descr="http://t2.gstatic.com/images?q=tbn:ANd9GcTh_iUp5J57RhBXGMrCrA3fMqWynwz60zHBA722_A_UMjJRmEk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47" y="3989972"/>
            <a:ext cx="5485648" cy="24562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478140" y="650205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outside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25053" y="1544073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transversal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0850" y="3196388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congruent</a:t>
            </a:r>
            <a:endParaRPr lang="en-US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75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6658" y="1179095"/>
            <a:ext cx="10018713" cy="1752599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3200" b="1" u="sng" dirty="0"/>
              <a:t>Same Side Interior Angles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 smtClean="0"/>
              <a:t>Two </a:t>
            </a:r>
            <a:r>
              <a:rPr lang="en-US" sz="3200" dirty="0"/>
              <a:t>angles that are </a:t>
            </a:r>
            <a:r>
              <a:rPr lang="en-US" sz="3200" dirty="0" smtClean="0"/>
              <a:t>_______________ </a:t>
            </a:r>
            <a:r>
              <a:rPr lang="en-US" sz="3200" dirty="0"/>
              <a:t>parallel lines and are on </a:t>
            </a:r>
            <a:r>
              <a:rPr lang="en-US" sz="3200" dirty="0" smtClean="0"/>
              <a:t>the </a:t>
            </a:r>
            <a:r>
              <a:rPr lang="en-US" sz="3200" dirty="0"/>
              <a:t>________________ side of the ________________.  </a:t>
            </a:r>
            <a:br>
              <a:rPr lang="en-US" sz="3200" dirty="0"/>
            </a:br>
            <a:r>
              <a:rPr lang="en-US" sz="3200" dirty="0"/>
              <a:t>The measures of same side interior angles always add up to </a:t>
            </a:r>
            <a:r>
              <a:rPr lang="en-US" sz="3200" dirty="0" smtClean="0"/>
              <a:t>_______ </a:t>
            </a:r>
            <a:r>
              <a:rPr lang="en-US" sz="3200" dirty="0"/>
              <a:t>and are ______________________. </a:t>
            </a:r>
          </a:p>
        </p:txBody>
      </p:sp>
      <p:pic>
        <p:nvPicPr>
          <p:cNvPr id="4" name="Picture 3" descr="https://gcps.desire2learn.com/d2l/lor/viewer/viewFile.d2lfile/6605/11031/same_side_interior_angl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854" y="3960946"/>
            <a:ext cx="4885574" cy="248676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652838" y="863624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inside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3872" y="1693721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same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16033" y="1693721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transversal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4503" y="3247165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180°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15309" y="3170650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supplementary</a:t>
            </a:r>
            <a:endParaRPr lang="en-US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8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6658" y="1179095"/>
            <a:ext cx="10018713" cy="1752599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3200" b="1" u="sng" dirty="0"/>
              <a:t>Same Side </a:t>
            </a:r>
            <a:r>
              <a:rPr lang="en-US" sz="3200" b="1" u="sng" dirty="0" smtClean="0"/>
              <a:t>Exterior </a:t>
            </a:r>
            <a:r>
              <a:rPr lang="en-US" sz="3200" b="1" u="sng" dirty="0"/>
              <a:t>Angles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 smtClean="0"/>
              <a:t>Two </a:t>
            </a:r>
            <a:r>
              <a:rPr lang="en-US" sz="3200" dirty="0"/>
              <a:t>angles that are </a:t>
            </a:r>
            <a:r>
              <a:rPr lang="en-US" sz="3200" dirty="0" smtClean="0"/>
              <a:t>_______________ </a:t>
            </a:r>
            <a:r>
              <a:rPr lang="en-US" sz="3200" dirty="0"/>
              <a:t>parallel lines and are on </a:t>
            </a:r>
            <a:r>
              <a:rPr lang="en-US" sz="3200" dirty="0" smtClean="0"/>
              <a:t>the </a:t>
            </a:r>
            <a:r>
              <a:rPr lang="en-US" sz="3200" dirty="0"/>
              <a:t>________________ side of the ________________.  </a:t>
            </a:r>
            <a:br>
              <a:rPr lang="en-US" sz="3200" dirty="0"/>
            </a:br>
            <a:r>
              <a:rPr lang="en-US" sz="3200" dirty="0"/>
              <a:t>The measures of same side </a:t>
            </a:r>
            <a:r>
              <a:rPr lang="en-US" sz="3200" dirty="0" smtClean="0"/>
              <a:t>exterior </a:t>
            </a:r>
            <a:r>
              <a:rPr lang="en-US" sz="3200" dirty="0"/>
              <a:t>angles always add up to </a:t>
            </a:r>
            <a:r>
              <a:rPr lang="en-US" sz="3200" dirty="0" smtClean="0"/>
              <a:t>_______ </a:t>
            </a:r>
            <a:r>
              <a:rPr lang="en-US" sz="3200" dirty="0"/>
              <a:t>and are ______________________. </a:t>
            </a:r>
          </a:p>
        </p:txBody>
      </p:sp>
      <p:pic>
        <p:nvPicPr>
          <p:cNvPr id="5" name="Picture 4" descr="https://gcps.desire2learn.com/d2l/lor/viewer/viewFile.d2lfile/6605/11031/alternate_exterior_angl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610" y="4039400"/>
            <a:ext cx="5994148" cy="269828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610684" y="970867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outside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1041" y="1635809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same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93858" y="1635809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transversal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15572" y="3206556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180°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75603" y="3133596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supplementary</a:t>
            </a:r>
            <a:endParaRPr lang="en-US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90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701" y="1239252"/>
            <a:ext cx="10559299" cy="1752599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2400" b="1" u="sng" dirty="0"/>
              <a:t>Adjacent Angles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 smtClean="0"/>
              <a:t>Two angles </a:t>
            </a:r>
            <a:r>
              <a:rPr lang="en-US" sz="2400" dirty="0"/>
              <a:t>that share a ____________   and a ___________. </a:t>
            </a:r>
            <a:br>
              <a:rPr lang="en-US" sz="2400" dirty="0"/>
            </a:br>
            <a:r>
              <a:rPr lang="en-US" sz="2400" dirty="0"/>
              <a:t>They may not __________________. 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Angle </a:t>
            </a:r>
            <a:r>
              <a:rPr lang="en-US" sz="2400" dirty="0"/>
              <a:t>ABC is _____________________ </a:t>
            </a:r>
            <a:r>
              <a:rPr lang="en-US" sz="2400" dirty="0" smtClean="0"/>
              <a:t>to</a:t>
            </a:r>
            <a:r>
              <a:rPr lang="en-US" sz="2400" dirty="0"/>
              <a:t> </a:t>
            </a:r>
            <a:r>
              <a:rPr lang="en-US" sz="2400" dirty="0" smtClean="0"/>
              <a:t>angle </a:t>
            </a:r>
            <a:r>
              <a:rPr lang="en-US" sz="2400" dirty="0"/>
              <a:t>CBD.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____________ </a:t>
            </a:r>
            <a:r>
              <a:rPr lang="en-US" sz="2400" dirty="0"/>
              <a:t>is the side they share, and </a:t>
            </a:r>
            <a:r>
              <a:rPr lang="en-US" sz="2400" dirty="0" smtClean="0"/>
              <a:t>___________ </a:t>
            </a:r>
            <a:r>
              <a:rPr lang="en-US" sz="2400" dirty="0"/>
              <a:t>is the </a:t>
            </a:r>
            <a:r>
              <a:rPr lang="en-US" sz="2400" dirty="0" smtClean="0"/>
              <a:t>common </a:t>
            </a:r>
            <a:r>
              <a:rPr lang="en-US" sz="2400" dirty="0"/>
              <a:t>vertex.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Adjacent </a:t>
            </a:r>
            <a:r>
              <a:rPr lang="en-US" sz="2400" dirty="0"/>
              <a:t>angles tell us </a:t>
            </a:r>
            <a:r>
              <a:rPr lang="en-US" sz="2400" dirty="0" smtClean="0"/>
              <a:t>_____________ about </a:t>
            </a:r>
            <a:r>
              <a:rPr lang="en-US" sz="2400" dirty="0"/>
              <a:t>the measures of the angles.  </a:t>
            </a:r>
            <a:br>
              <a:rPr lang="en-US" sz="2400" dirty="0"/>
            </a:br>
            <a:r>
              <a:rPr lang="en-US" sz="2400" b="1" dirty="0"/>
              <a:t> 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4" name="Picture 3" descr="http://www.k6-geometric-shapes.com/image-files/angle-adjacen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484" y="3677651"/>
            <a:ext cx="2830930" cy="26584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053263" y="429125"/>
            <a:ext cx="10106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side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36042" y="429125"/>
            <a:ext cx="13756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vertex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0369" y="983123"/>
            <a:ext cx="13756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overlap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0105" y="1516251"/>
            <a:ext cx="15961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adjacent</a:t>
            </a:r>
            <a:endParaRPr lang="en-US" sz="3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47111" y="2070249"/>
                <a:ext cx="137561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𝐵𝐶</m:t>
                          </m:r>
                        </m:e>
                      </m:acc>
                    </m:oMath>
                  </m:oMathPara>
                </a14:m>
                <a:endParaRPr lang="en-US" sz="3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7111" y="2070249"/>
                <a:ext cx="1375611" cy="5539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7443536" y="2070249"/>
            <a:ext cx="13756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56221" y="2624247"/>
            <a:ext cx="15901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nothing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57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6658" y="2700504"/>
            <a:ext cx="10018713" cy="3116179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3000" b="1" u="sng" dirty="0"/>
              <a:t>Complementary </a:t>
            </a:r>
            <a:r>
              <a:rPr lang="en-US" sz="3000" b="1" u="sng" dirty="0" smtClean="0"/>
              <a:t>angles</a:t>
            </a: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000" b="1" dirty="0" smtClean="0"/>
              <a:t>TWO </a:t>
            </a:r>
            <a:r>
              <a:rPr lang="en-US" sz="3000" dirty="0"/>
              <a:t>angles that have a sum of _______________.  Since the 30° angle and the 60° angle form a _____________  ________________, they are ______________________.  If 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two </a:t>
            </a:r>
            <a:r>
              <a:rPr lang="en-US" sz="3000" dirty="0"/>
              <a:t>lines, rays or segments meet and form right angles, they are _________________________.</a:t>
            </a:r>
            <a:br>
              <a:rPr lang="en-US" sz="3000" dirty="0"/>
            </a:br>
            <a:r>
              <a:rPr lang="en-US" sz="3000" dirty="0"/>
              <a:t>If the measure of angle 1 is 30°, the measure of angle 2 must be ______________ because the two angles 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must add </a:t>
            </a:r>
            <a:r>
              <a:rPr lang="en-US" sz="3000" dirty="0"/>
              <a:t>up to </a:t>
            </a:r>
            <a:r>
              <a:rPr lang="en-US" sz="3000" dirty="0" smtClean="0"/>
              <a:t>________°</a:t>
            </a:r>
            <a:br>
              <a:rPr lang="en-US" sz="3000" dirty="0" smtClean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/>
            </a:r>
            <a:br>
              <a:rPr lang="en-US" sz="3000" dirty="0"/>
            </a:br>
            <a:endParaRPr lang="en-US" sz="3000" dirty="0"/>
          </a:p>
        </p:txBody>
      </p:sp>
      <p:pic>
        <p:nvPicPr>
          <p:cNvPr id="2050" name="Picture 118" descr="http://t2.gstatic.com/images?q=tbn:ANd9GcTYrVnNg1c9866SpyfwRzINX3-DWfWKGs6NPCz0GvGsyoSTRu_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1784" y="4998437"/>
            <a:ext cx="20955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48399"/>
            <a:ext cx="18473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3000"/>
          </a:p>
        </p:txBody>
      </p:sp>
      <p:sp>
        <p:nvSpPr>
          <p:cNvPr id="12" name="TextBox 11"/>
          <p:cNvSpPr txBox="1"/>
          <p:nvPr/>
        </p:nvSpPr>
        <p:spPr>
          <a:xfrm>
            <a:off x="6626014" y="2246875"/>
            <a:ext cx="30600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complementary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06317" y="2265946"/>
            <a:ext cx="12593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angle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4064" y="1581401"/>
            <a:ext cx="12232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Right 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19737" y="858524"/>
            <a:ext cx="10106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90°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35970" y="3602433"/>
            <a:ext cx="30600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complementary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23411" y="4938920"/>
            <a:ext cx="10106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6</a:t>
            </a:r>
            <a:r>
              <a:rPr lang="en-US" sz="3000" dirty="0" smtClean="0">
                <a:solidFill>
                  <a:srgbClr val="FF0000"/>
                </a:solidFill>
              </a:rPr>
              <a:t>0°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35643" y="5653929"/>
            <a:ext cx="10106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90°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41818" y="170615"/>
            <a:ext cx="42509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Comic Sans MS" panose="030F0702030302020204" pitchFamily="66" charset="0"/>
              </a:rPr>
              <a:t>(remember Co – 90!!!)</a:t>
            </a:r>
            <a:endParaRPr lang="en-US" sz="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78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4627" y="1455818"/>
            <a:ext cx="10018713" cy="1752599"/>
          </a:xfrm>
        </p:spPr>
        <p:txBody>
          <a:bodyPr>
            <a:noAutofit/>
          </a:bodyPr>
          <a:lstStyle/>
          <a:p>
            <a:pPr algn="l">
              <a:lnSpc>
                <a:spcPct val="200000"/>
              </a:lnSpc>
            </a:pPr>
            <a:r>
              <a:rPr lang="en-US" sz="3000" b="1" u="sng" dirty="0"/>
              <a:t>Complementary angles</a:t>
            </a:r>
            <a:r>
              <a:rPr lang="en-US" sz="3000" b="1" dirty="0"/>
              <a:t> </a:t>
            </a: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000" dirty="0" smtClean="0"/>
              <a:t>Since </a:t>
            </a:r>
            <a:r>
              <a:rPr lang="en-US" sz="3000" dirty="0"/>
              <a:t>one angle measures 30° and the other measures 60°, the sum of their measures is __________° therefore, the two angles are _________________.  </a:t>
            </a:r>
            <a:r>
              <a:rPr lang="en-US" sz="3000" b="1" dirty="0"/>
              <a:t>Complementary angles</a:t>
            </a:r>
            <a:r>
              <a:rPr lang="en-US" sz="3000" dirty="0"/>
              <a:t> _______________ need to be __________________.</a:t>
            </a:r>
          </a:p>
        </p:txBody>
      </p:sp>
      <p:pic>
        <p:nvPicPr>
          <p:cNvPr id="4" name="Picture 119" descr="http://t2.gstatic.com/images?q=tbn:ANd9GcTioSO-3MSH6GBIEIRFwEMBRnQjczSVmaDF5Iv0MCWqzULNtG5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604" y="4571505"/>
            <a:ext cx="1876926" cy="215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08295" y="2055118"/>
            <a:ext cx="10106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90°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62499" y="2954069"/>
            <a:ext cx="30600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complementary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2483" y="3867966"/>
            <a:ext cx="30600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DO NOT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91496" y="3853020"/>
            <a:ext cx="30600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adjacent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8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817" y="2634915"/>
            <a:ext cx="10018713" cy="1752599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n-US" b="1" u="sng" dirty="0"/>
              <a:t>Supplementary </a:t>
            </a:r>
            <a:r>
              <a:rPr lang="en-US" b="1" u="sng" dirty="0" smtClean="0"/>
              <a:t>angles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TWO </a:t>
            </a:r>
            <a:r>
              <a:rPr lang="en-US" dirty="0"/>
              <a:t>angles whose measures add up to __________°.  Since the 110° angle and the 70° are LINEAR, together they form a straight line, they are </a:t>
            </a:r>
            <a:r>
              <a:rPr lang="en-US" dirty="0" smtClean="0"/>
              <a:t>_______________________.  Since the sum of the two angles is _________°, they are called _________________.  Supplementary angles __________ need to be ____________.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2" name="Picture 11" descr="http://t0.gstatic.com/images?q=tbn:ANd9GcSSirBEpXIOC2FqVxNCNHbupquHnAY5ig9kuggnYivPLrqU-9G9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4579" y="0"/>
            <a:ext cx="2827421" cy="1491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10336" y="3757234"/>
            <a:ext cx="1872481" cy="12605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34092" y="5193187"/>
            <a:ext cx="1848725" cy="145657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320119" y="1666204"/>
            <a:ext cx="20432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180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33402" y="3234215"/>
            <a:ext cx="30600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supplementary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22466" y="4076094"/>
            <a:ext cx="20432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180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98698" y="4916188"/>
            <a:ext cx="30600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supplementary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98697" y="5721861"/>
            <a:ext cx="30600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DO NOT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86173" y="5704799"/>
            <a:ext cx="30600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a</a:t>
            </a:r>
            <a:r>
              <a:rPr lang="en-US" sz="3000" dirty="0" smtClean="0">
                <a:solidFill>
                  <a:srgbClr val="FF0000"/>
                </a:solidFill>
              </a:rPr>
              <a:t>djacent 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6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222" y="1416757"/>
            <a:ext cx="10018713" cy="1752599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n-US" dirty="0"/>
              <a:t/>
            </a:r>
            <a:br>
              <a:rPr lang="en-US" dirty="0"/>
            </a:br>
            <a:r>
              <a:rPr lang="en-US" b="1" u="sng" dirty="0"/>
              <a:t>Vertical Angles</a:t>
            </a:r>
            <a:r>
              <a:rPr lang="en-US" b="1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Angles</a:t>
            </a:r>
            <a:r>
              <a:rPr lang="en-US" dirty="0"/>
              <a:t> formed by the ______________ of two ____________  ____________.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They are ______________ from </a:t>
            </a:r>
            <a:r>
              <a:rPr lang="en-US" dirty="0" smtClean="0"/>
              <a:t>______ __________.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Vertical angles </a:t>
            </a:r>
            <a:r>
              <a:rPr lang="en-US" dirty="0"/>
              <a:t>are ALWAYS _____________________.</a:t>
            </a:r>
          </a:p>
        </p:txBody>
      </p:sp>
      <p:sp>
        <p:nvSpPr>
          <p:cNvPr id="4" name="Text Box 76"/>
          <p:cNvSpPr txBox="1">
            <a:spLocks noChangeArrowheads="1"/>
          </p:cNvSpPr>
          <p:nvPr/>
        </p:nvSpPr>
        <p:spPr bwMode="auto">
          <a:xfrm>
            <a:off x="-2305050" y="4188460"/>
            <a:ext cx="228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2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77"/>
          <p:cNvSpPr txBox="1">
            <a:spLocks noChangeArrowheads="1"/>
          </p:cNvSpPr>
          <p:nvPr/>
        </p:nvSpPr>
        <p:spPr bwMode="auto">
          <a:xfrm>
            <a:off x="-2085975" y="4512310"/>
            <a:ext cx="2667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2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74"/>
          <p:cNvSpPr txBox="1">
            <a:spLocks noChangeArrowheads="1"/>
          </p:cNvSpPr>
          <p:nvPr/>
        </p:nvSpPr>
        <p:spPr bwMode="auto">
          <a:xfrm>
            <a:off x="-2199640" y="4011930"/>
            <a:ext cx="438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r>
              <a:rPr lang="en-US" sz="10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°</a:t>
            </a:r>
            <a:endParaRPr lang="en-US" sz="12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73"/>
          <p:cNvSpPr txBox="1">
            <a:spLocks noChangeArrowheads="1"/>
          </p:cNvSpPr>
          <p:nvPr/>
        </p:nvSpPr>
        <p:spPr bwMode="auto">
          <a:xfrm>
            <a:off x="-637540" y="3983355"/>
            <a:ext cx="438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52</a:t>
            </a:r>
            <a:r>
              <a:rPr lang="en-US" sz="10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°</a:t>
            </a:r>
            <a:endParaRPr lang="en-US" sz="12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 descr="http://www.getgeometry.com/images/Vertical-angl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379" y="4272615"/>
            <a:ext cx="4106012" cy="178926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6150592" y="1216528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intersection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90548" y="1955782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straight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38472" y="1945144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lines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9099" y="2756649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</a:rPr>
              <a:t>o</a:t>
            </a:r>
            <a:r>
              <a:rPr lang="en-US" sz="3500" dirty="0" smtClean="0">
                <a:solidFill>
                  <a:srgbClr val="FF0000"/>
                </a:solidFill>
              </a:rPr>
              <a:t>pposite 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52611" y="2756649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</a:rPr>
              <a:t>e</a:t>
            </a:r>
            <a:r>
              <a:rPr lang="en-US" sz="3500" dirty="0" smtClean="0">
                <a:solidFill>
                  <a:srgbClr val="FF0000"/>
                </a:solidFill>
              </a:rPr>
              <a:t>ach 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620385" y="2732494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other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09167" y="4425439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congruent</a:t>
            </a:r>
            <a:endParaRPr lang="en-US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17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0407" y="1371604"/>
            <a:ext cx="10018713" cy="1752599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3000" b="1" u="sng" dirty="0"/>
              <a:t>Corresponding Angles</a:t>
            </a:r>
            <a:r>
              <a:rPr lang="en-US" sz="3000" b="1" dirty="0"/>
              <a:t> </a:t>
            </a:r>
            <a:br>
              <a:rPr lang="en-US" sz="3000" b="1" dirty="0"/>
            </a:br>
            <a:r>
              <a:rPr lang="en-US" sz="3000" dirty="0" smtClean="0"/>
              <a:t>A </a:t>
            </a:r>
            <a:r>
              <a:rPr lang="en-US" sz="3000" dirty="0"/>
              <a:t>pair of angles that are formed when two _______________ lines are cut by a _____________________.  These two angles are in the same ______________ at each intersection.  If the ______________ were cut in half and laid on top of each other, the two angles would be in the same </a:t>
            </a:r>
            <a:r>
              <a:rPr lang="en-US" sz="3000" dirty="0" smtClean="0"/>
              <a:t>_________ </a:t>
            </a:r>
            <a:r>
              <a:rPr lang="en-US" sz="3000" dirty="0"/>
              <a:t>or </a:t>
            </a:r>
            <a:r>
              <a:rPr lang="en-US" sz="3000" dirty="0" smtClean="0"/>
              <a:t>_________.  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Corresponding angles are ______________ </a:t>
            </a:r>
            <a:r>
              <a:rPr lang="en-US" sz="3000" dirty="0" smtClean="0"/>
              <a:t>______________.</a:t>
            </a:r>
            <a:endParaRPr lang="en-US" sz="3000" dirty="0"/>
          </a:p>
        </p:txBody>
      </p:sp>
      <p:pic>
        <p:nvPicPr>
          <p:cNvPr id="4" name="Picture 3" descr="http://t3.gstatic.com/images?q=tbn:ANd9GcTM8BTitQ3KaRsXkgXiO0mMX1WZstxP7OJ0mHhLBM9BMxwbCaT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614" y="4694821"/>
            <a:ext cx="4628298" cy="195864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728061" y="2552996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transversal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99747" y="1179797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transversal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83375" y="1815523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location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86883" y="468172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parallel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6995" y="3234106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location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21590" y="3177915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position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3390" y="3874616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always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55294" y="3876492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congruent</a:t>
            </a:r>
            <a:endParaRPr lang="en-US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58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Corresponding angles can be tested using the “F” test…</a:t>
            </a:r>
            <a:endParaRPr lang="en-US" dirty="0"/>
          </a:p>
        </p:txBody>
      </p:sp>
      <p:pic>
        <p:nvPicPr>
          <p:cNvPr id="1026" name="Picture 2" descr="http://ts2.mm.bing.net/th?id=HN.607993487676082911&amp;w=258&amp;h=181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614" y="1868623"/>
            <a:ext cx="3162391" cy="2218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1.mm.bing.net/th?&amp;id=HN.608043279231091139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637" y="2167073"/>
            <a:ext cx="2857500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s1.mm.bing.net/th?id=HN.608021181626518204&amp;w=219&amp;h=164&amp;c=7&amp;rs=1&amp;pid=1.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695" y="4467224"/>
            <a:ext cx="2692128" cy="201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s1.mm.bing.net/th?&amp;id=HN.607986912084036184&amp;w=300&amp;h=300&amp;c=0&amp;pid=1.9&amp;rs=0&amp;p=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3769" y="1868623"/>
            <a:ext cx="3671250" cy="3108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35632" y="5168797"/>
            <a:ext cx="2575855" cy="147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5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spect="1"/>
          </p:cNvSpPr>
          <p:nvPr>
            <p:ph type="title"/>
          </p:nvPr>
        </p:nvSpPr>
        <p:spPr>
          <a:xfrm>
            <a:off x="1600033" y="1503947"/>
            <a:ext cx="10018713" cy="1752599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n-US" b="1" u="sng" dirty="0"/>
              <a:t>Alternate Interior Angles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Two </a:t>
            </a:r>
            <a:r>
              <a:rPr lang="en-US" dirty="0"/>
              <a:t>angles that are </a:t>
            </a:r>
            <a:r>
              <a:rPr lang="en-US" dirty="0" smtClean="0"/>
              <a:t>_____________ </a:t>
            </a:r>
            <a:r>
              <a:rPr lang="en-US" dirty="0"/>
              <a:t>parallel lines and are on opposite </a:t>
            </a:r>
            <a:r>
              <a:rPr lang="en-US" dirty="0" smtClean="0"/>
              <a:t>sides </a:t>
            </a:r>
            <a:r>
              <a:rPr lang="en-US" dirty="0"/>
              <a:t>of a </a:t>
            </a:r>
            <a:r>
              <a:rPr lang="en-US" dirty="0" smtClean="0"/>
              <a:t>_________________.  </a:t>
            </a:r>
            <a:r>
              <a:rPr lang="en-US" dirty="0"/>
              <a:t>The measures of </a:t>
            </a:r>
            <a:r>
              <a:rPr lang="en-US" dirty="0" smtClean="0"/>
              <a:t>alternate </a:t>
            </a:r>
            <a:r>
              <a:rPr lang="en-US" dirty="0"/>
              <a:t>interior angles are always ______________________. </a:t>
            </a:r>
          </a:p>
        </p:txBody>
      </p:sp>
      <p:pic>
        <p:nvPicPr>
          <p:cNvPr id="7" name="Picture 6" descr="http://t1.gstatic.com/images?q=tbn:ANd9GcSUBLzY5IpkcvDpsbl9lYJpOabpVaVKgzGoVhrC6mBQO4DOsLoWX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128" y="4177651"/>
            <a:ext cx="4688557" cy="242035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014115" y="1188476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inside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79392" y="2064775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transversal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54084" y="3656924"/>
            <a:ext cx="30600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congruent</a:t>
            </a:r>
            <a:endParaRPr lang="en-US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8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1.0.2296"/>
  <p:tag name="PPTVERSION" val="15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435</TotalTime>
  <Words>131</Words>
  <Application>Microsoft Office PowerPoint</Application>
  <PresentationFormat>Widescreen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Cambria Math</vt:lpstr>
      <vt:lpstr>Comic Sans MS</vt:lpstr>
      <vt:lpstr>Corbel</vt:lpstr>
      <vt:lpstr>Times New Roman</vt:lpstr>
      <vt:lpstr>Parallax</vt:lpstr>
      <vt:lpstr>Angle Relationship Notes</vt:lpstr>
      <vt:lpstr>Adjacent Angles  Two angles that share a ____________   and a ___________.  They may not __________________.    Angle ABC is _____________________ to angle CBD.   ____________ is the side they share, and ___________ is the common vertex.   Adjacent angles tell us _____________ about the measures of the angles.     </vt:lpstr>
      <vt:lpstr>Complementary angles TWO angles that have a sum of _______________.  Since the 30° angle and the 60° angle form a _____________  ________________, they are ______________________.  If  two lines, rays or segments meet and form right angles, they are _________________________. If the measure of angle 1 is 30°, the measure of angle 2 must be ______________ because the two angles  must add up to ________°   </vt:lpstr>
      <vt:lpstr>Complementary angles  Since one angle measures 30° and the other measures 60°, the sum of their measures is __________° therefore, the two angles are _________________.  Complementary angles _______________ need to be __________________.</vt:lpstr>
      <vt:lpstr>Supplementary angles TWO angles whose measures add up to __________°.  Since the 110° angle and the 70° are LINEAR, together they form a straight line, they are _______________________.  Since the sum of the two angles is _________°, they are called _________________.  Supplementary angles __________ need to be ____________.  </vt:lpstr>
      <vt:lpstr> Vertical Angles  Angles formed by the ______________ of two ____________  ____________. They are ______________ from ______ __________. Vertical angles are ALWAYS _____________________.</vt:lpstr>
      <vt:lpstr>Corresponding Angles  A pair of angles that are formed when two _______________ lines are cut by a _____________________.  These two angles are in the same ______________ at each intersection.  If the ______________ were cut in half and laid on top of each other, the two angles would be in the same _________ or _________.   Corresponding angles are ______________ ______________.</vt:lpstr>
      <vt:lpstr>Corresponding angles can be tested using the “F” test…</vt:lpstr>
      <vt:lpstr>Alternate Interior Angles  Two angles that are _____________ parallel lines and are on opposite sides of a _________________.  The measures of alternate interior angles are always ______________________. </vt:lpstr>
      <vt:lpstr>Alternate Interior angles can be tested with the “Z” test…</vt:lpstr>
      <vt:lpstr>Alternate Exterior Angles  Two angles that are _______________ parallel lines and are on opposite sides of a __________________.  The measures of alternate exterior angles are always ______________________.  </vt:lpstr>
      <vt:lpstr>Same Side Interior Angles  Two angles that are _______________ parallel lines and are on the ________________ side of the ________________.   The measures of same side interior angles always add up to _______ and are ______________________. </vt:lpstr>
      <vt:lpstr>Same Side Exterior Angles  Two angles that are _______________ parallel lines and are on the ________________ side of the ________________.   The measures of same side exterior angles always add up to _______ and are ______________________. </vt:lpstr>
    </vt:vector>
  </TitlesOfParts>
  <Company>South Western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Angle Relationship Notes</dc:title>
  <dc:creator>SWSD</dc:creator>
  <cp:lastModifiedBy>SWSD</cp:lastModifiedBy>
  <cp:revision>14</cp:revision>
  <dcterms:created xsi:type="dcterms:W3CDTF">2014-10-08T17:50:22Z</dcterms:created>
  <dcterms:modified xsi:type="dcterms:W3CDTF">2014-10-10T17:32:21Z</dcterms:modified>
</cp:coreProperties>
</file>